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ks_c_5601-1987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08" y="0"/>
            <a:ext cx="91417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605176" y="1271481"/>
            <a:ext cx="7954880" cy="1440181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lnSpc>
                <a:spcPct val="150000"/>
              </a:lnSpc>
            </a:pPr>
            <a:r>
              <a:rPr kumimoji="1" lang="en-US" altLang="ko-KR" sz="2800" b="1" i="0" dirty="0">
                <a:solidFill>
                  <a:srgbClr val="000000"/>
                </a:solidFill>
                <a:latin typeface="Arial" pitchFamily="34" charset="0"/>
                <a:ea typeface="HY견고딕" pitchFamily="18" charset="-127"/>
              </a:rPr>
              <a:t/>
            </a:r>
            <a:br>
              <a:rPr kumimoji="1" lang="en-US" altLang="ko-KR" sz="2800" b="1" i="0" dirty="0">
                <a:solidFill>
                  <a:srgbClr val="000000"/>
                </a:solidFill>
                <a:latin typeface="Arial" pitchFamily="34" charset="0"/>
                <a:ea typeface="HY견고딕" pitchFamily="18" charset="-127"/>
              </a:rPr>
            </a:br>
            <a:endParaRPr kumimoji="1" lang="ko-KR" altLang="en-US" sz="2800" b="1" i="0" dirty="0">
              <a:solidFill>
                <a:srgbClr val="000000"/>
              </a:solidFill>
              <a:latin typeface="Arial" pitchFamily="34" charset="0"/>
              <a:ea typeface="굴림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592810" y="1288733"/>
            <a:ext cx="7975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583809" y="2728913"/>
            <a:ext cx="7975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Z:\00.통합관리\05.템플릿 및 표준관리\logo_한화기계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557" y="182030"/>
            <a:ext cx="1414287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62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제목, 텍스트 및 클립 아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312739" y="1773240"/>
            <a:ext cx="4179887" cy="45354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클립 아트 개체 틀 3"/>
          <p:cNvSpPr>
            <a:spLocks noGrp="1"/>
          </p:cNvSpPr>
          <p:nvPr>
            <p:ph type="clipArt" sz="half" idx="2"/>
          </p:nvPr>
        </p:nvSpPr>
        <p:spPr>
          <a:xfrm>
            <a:off x="4645026" y="1773240"/>
            <a:ext cx="4181475" cy="4535487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pic>
        <p:nvPicPr>
          <p:cNvPr id="5" name="Picture 3" descr="B띠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1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000" y="6437634"/>
            <a:ext cx="8890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4454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C6EC-52E5-423E-9F63-49E93FDC5543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798E2-3A8A-4DC0-9C34-5E6FE92239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61953" y="5229225"/>
            <a:ext cx="12426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kumimoji="1" lang="en-US" altLang="ko-KR" sz="1600" b="1" i="0" dirty="0" smtClean="0">
                <a:solidFill>
                  <a:srgbClr val="000000"/>
                </a:solidFill>
                <a:latin typeface="맑은 고딕"/>
              </a:rPr>
              <a:t>2015.08.12</a:t>
            </a:r>
            <a:endParaRPr kumimoji="1" lang="en-US" altLang="ko-KR" sz="1600" b="1" i="0" dirty="0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" name="텍스트 개체 틀 6"/>
          <p:cNvSpPr txBox="1">
            <a:spLocks/>
          </p:cNvSpPr>
          <p:nvPr/>
        </p:nvSpPr>
        <p:spPr>
          <a:xfrm>
            <a:off x="615434" y="1643051"/>
            <a:ext cx="7976382" cy="720725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ko-KR" sz="2800" b="1" i="0" dirty="0" smtClean="0">
                <a:solidFill>
                  <a:srgbClr val="000000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800" b="1" i="0" dirty="0" smtClean="0">
                <a:solidFill>
                  <a:srgbClr val="000000"/>
                </a:solidFill>
                <a:latin typeface="맑은 고딕"/>
                <a:ea typeface="맑은 고딕"/>
              </a:rPr>
              <a:t>어음할인 약정 매뉴얼</a:t>
            </a:r>
            <a:r>
              <a:rPr lang="en-US" altLang="ko-KR" sz="2800" b="1" i="0" dirty="0" smtClea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2800" b="1" i="0" dirty="0" smtClean="0">
                <a:solidFill>
                  <a:srgbClr val="000000"/>
                </a:solidFill>
                <a:latin typeface="맑은 고딕"/>
                <a:ea typeface="맑은 고딕"/>
              </a:rPr>
              <a:t>거래처용</a:t>
            </a:r>
            <a:r>
              <a:rPr lang="en-US" altLang="ko-KR" sz="2800" b="1" i="0" dirty="0" smtClean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  <a:endParaRPr lang="ko-KR" altLang="en-US" sz="2800" b="1" i="0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46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36328" t="13889" r="11718"/>
          <a:stretch>
            <a:fillRect/>
          </a:stretch>
        </p:blipFill>
        <p:spPr bwMode="auto">
          <a:xfrm>
            <a:off x="3426530" y="928670"/>
            <a:ext cx="5233922" cy="528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0" y="764704"/>
            <a:ext cx="2672437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초기화면</a:t>
            </a:r>
          </a:p>
          <a:p>
            <a:pPr eaLnBrk="1" hangingPunct="1"/>
            <a:endParaRPr lang="ko-KR" altLang="en-US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i="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로그인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전자결제 탭에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B2B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대출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협력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클릭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3569249" y="1728853"/>
            <a:ext cx="586645" cy="246221"/>
          </a:xfrm>
          <a:prstGeom prst="rect">
            <a:avLst/>
          </a:prstGeom>
          <a:solidFill>
            <a:srgbClr val="F3FEFF">
              <a:alpha val="0"/>
            </a:srgb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4694930" y="1277472"/>
            <a:ext cx="593485" cy="323165"/>
          </a:xfrm>
          <a:prstGeom prst="rect">
            <a:avLst/>
          </a:prstGeom>
          <a:solidFill>
            <a:srgbClr val="F3FEFF">
              <a:alpha val="0"/>
            </a:srgb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6719" t="15277" r="10937"/>
          <a:stretch>
            <a:fillRect/>
          </a:stretch>
        </p:blipFill>
        <p:spPr bwMode="auto">
          <a:xfrm>
            <a:off x="3253145" y="1000108"/>
            <a:ext cx="5432191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0" y="764704"/>
            <a:ext cx="2815314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전자결제 화면</a:t>
            </a:r>
          </a:p>
          <a:p>
            <a:pPr eaLnBrk="1" hangingPunct="1"/>
            <a:endParaRPr lang="ko-KR" altLang="en-US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B2B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대출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협력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대출약정신청 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클릭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전자결제 탭에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B2B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대출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협력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클릭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200" i="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주계약업체코드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조회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클릭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4176343" y="2428869"/>
            <a:ext cx="989142" cy="323165"/>
          </a:xfrm>
          <a:prstGeom prst="rect">
            <a:avLst/>
          </a:prstGeom>
          <a:solidFill>
            <a:srgbClr val="F3FEFF">
              <a:alpha val="0"/>
            </a:srgb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4975401" y="3319681"/>
            <a:ext cx="461599" cy="323165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6458" t="14583" r="11979" b="2777"/>
          <a:stretch>
            <a:fillRect/>
          </a:stretch>
        </p:blipFill>
        <p:spPr bwMode="auto">
          <a:xfrm>
            <a:off x="2857488" y="642918"/>
            <a:ext cx="6144315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0" y="764704"/>
            <a:ext cx="2672437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주계약업체코드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조회</a:t>
            </a:r>
          </a:p>
          <a:p>
            <a:pPr eaLnBrk="1" hangingPunct="1"/>
            <a:endParaRPr lang="ko-KR" altLang="en-US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상품명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B2B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플러스 선택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200" i="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주계약업체명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한화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입력 후 조회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200" i="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주계약업체코드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‘787’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클릭 후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4110400" y="2428869"/>
            <a:ext cx="989142" cy="323165"/>
          </a:xfrm>
          <a:prstGeom prst="rect">
            <a:avLst/>
          </a:prstGeom>
          <a:solidFill>
            <a:srgbClr val="F3FEFF">
              <a:alpha val="0"/>
            </a:srgb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814054" y="2428869"/>
            <a:ext cx="461599" cy="323165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3319087" y="3829054"/>
            <a:ext cx="5143536" cy="323165"/>
          </a:xfrm>
          <a:prstGeom prst="rect">
            <a:avLst/>
          </a:prstGeom>
          <a:solidFill>
            <a:srgbClr val="F3FEFF">
              <a:alpha val="0"/>
            </a:srgb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36849" t="14583" r="11979" b="4861"/>
          <a:stretch>
            <a:fillRect/>
          </a:stretch>
        </p:blipFill>
        <p:spPr bwMode="auto">
          <a:xfrm>
            <a:off x="3319087" y="1052496"/>
            <a:ext cx="536182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1" y="764704"/>
            <a:ext cx="2508738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신청영업점 </a:t>
            </a:r>
          </a:p>
          <a:p>
            <a:pPr eaLnBrk="1" hangingPunct="1"/>
            <a:endParaRPr lang="ko-KR" altLang="en-US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신청 영업점에 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‘20820’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입력 후 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‘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클릭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20820: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한화금융센터</a:t>
            </a:r>
            <a:endParaRPr lang="en-US" altLang="ko-KR" sz="1200" b="1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4242286" y="3929067"/>
            <a:ext cx="1318855" cy="323165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714129" y="4413893"/>
            <a:ext cx="593485" cy="323165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5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7109" t="17361" r="11328" b="5555"/>
          <a:stretch>
            <a:fillRect/>
          </a:stretch>
        </p:blipFill>
        <p:spPr bwMode="auto">
          <a:xfrm>
            <a:off x="3187202" y="785794"/>
            <a:ext cx="576165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1" y="764704"/>
            <a:ext cx="2508738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신용정보 수집</a:t>
            </a:r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이용 동의서 등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필수개인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신용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 수집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제공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동의서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여신 등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내용을 상세히 확인</a:t>
            </a:r>
            <a:endParaRPr lang="en-US" altLang="ko-KR" sz="1200" b="1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이상이 없을 경우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동의함 클릭 후 맨 아래 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버튼 클릭 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이후 개인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신용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 조회동의서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여신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기타 동의서 등도 위와 같은 </a:t>
            </a: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절차로 진행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최종적으로 공인인증서를 통해 </a:t>
            </a:r>
            <a:endParaRPr lang="en-US" altLang="ko-KR" sz="1200" b="1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서명 후 약정내역 확인 및 종료</a:t>
            </a:r>
            <a:endParaRPr lang="en-US" altLang="ko-KR" sz="1200" b="1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endParaRPr lang="en-US" altLang="ko-KR" sz="1200" b="1" dirty="0" smtClean="0"/>
          </a:p>
          <a:p>
            <a:pPr marL="228600" indent="-228600" eaLnBrk="1" hangingPunct="1">
              <a:buAutoNum type="arabicPeriod"/>
            </a:pPr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39844" t="11806" r="15234" b="56250"/>
          <a:stretch>
            <a:fillRect/>
          </a:stretch>
        </p:blipFill>
        <p:spPr bwMode="auto">
          <a:xfrm>
            <a:off x="3319087" y="4714884"/>
            <a:ext cx="5429256" cy="168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/>
        </p:nvSpPr>
        <p:spPr bwMode="auto">
          <a:xfrm>
            <a:off x="7803196" y="5214951"/>
            <a:ext cx="923199" cy="1015663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3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3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6849" t="14583" r="11979" b="29861"/>
          <a:stretch>
            <a:fillRect/>
          </a:stretch>
        </p:blipFill>
        <p:spPr bwMode="auto">
          <a:xfrm>
            <a:off x="3450973" y="1071546"/>
            <a:ext cx="55337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70339" y="73025"/>
            <a:ext cx="464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latinLnBrk="1" hangingPunct="1"/>
            <a:r>
              <a:rPr kumimoji="1" lang="ko-KR" altLang="en-US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단원 </a:t>
            </a:r>
            <a:r>
              <a:rPr kumimoji="1" lang="en-US" altLang="ko-KR" sz="2000" i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en-US" altLang="ko-KR" sz="2000" i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B2B+ </a:t>
            </a:r>
            <a:r>
              <a:rPr lang="ko-KR" altLang="en-US" sz="2000" b="1" i="0" dirty="0" smtClean="0">
                <a:solidFill>
                  <a:schemeClr val="bg1"/>
                </a:solidFill>
                <a:latin typeface="맑은 고딕"/>
                <a:ea typeface="맑은 고딕"/>
              </a:rPr>
              <a:t>어음할인 약정 신청</a:t>
            </a:r>
            <a:endParaRPr kumimoji="1" lang="ko-KR" altLang="en-US" sz="2000" i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텍스트 개체 틀 2"/>
          <p:cNvSpPr txBox="1">
            <a:spLocks/>
          </p:cNvSpPr>
          <p:nvPr/>
        </p:nvSpPr>
        <p:spPr bwMode="auto">
          <a:xfrm>
            <a:off x="185051" y="764704"/>
            <a:ext cx="2606494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788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323975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808163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292350" indent="-304800" algn="l" rtl="0" eaLnBrk="0" fontAlgn="base" latinLnBrk="1" hangingPunct="0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32067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6639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4121150" indent="-304800" algn="l" rtl="0" fontAlgn="base" latinLnBrk="1"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우리은행 인터넷 </a:t>
            </a:r>
            <a:r>
              <a:rPr lang="ko-KR" altLang="en-US" sz="1200" b="1" i="0" kern="0" dirty="0" err="1" smtClean="0">
                <a:latin typeface="맑은 고딕" pitchFamily="50" charset="-127"/>
                <a:ea typeface="맑은 고딕" pitchFamily="50" charset="-127"/>
              </a:rPr>
              <a:t>뱅킹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 접속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1" i="0" kern="0" dirty="0" smtClean="0">
                <a:latin typeface="맑은 고딕" pitchFamily="50" charset="-127"/>
                <a:ea typeface="맑은 고딕" pitchFamily="50" charset="-127"/>
              </a:rPr>
              <a:t>    : </a:t>
            </a:r>
            <a:r>
              <a:rPr lang="ko-KR" altLang="en-US" sz="1200" b="1" i="0" kern="0" dirty="0" smtClean="0">
                <a:latin typeface="맑은 고딕" pitchFamily="50" charset="-127"/>
                <a:ea typeface="맑은 고딕" pitchFamily="50" charset="-127"/>
              </a:rPr>
              <a:t>대출약정</a:t>
            </a:r>
            <a:endParaRPr lang="en-US" altLang="ko-KR" sz="1200" b="1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>
              <a:buAutoNum type="arabicPeriod"/>
            </a:pP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대출약정 신청 후 </a:t>
            </a:r>
            <a:r>
              <a:rPr lang="ko-KR" altLang="en-US" sz="1200" i="0" u="sng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은행의 승인이 완료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되면 대출약정내역에서 조회가능 하게 됨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은행승인 후 할인가능</a:t>
            </a:r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은행 승인 후 반드시 대출약정 내역에서 상품명과 업체번호가 맞는지 확인 하시기 바랍니다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28600" indent="-228600"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대출약정에 대한 은행 승인과 </a:t>
            </a:r>
            <a:endParaRPr lang="en-US" altLang="ko-KR" sz="1200" b="1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eaLnBrk="1" hangingPunct="1"/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하여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marL="228600" indent="-228600" eaLnBrk="1" hangingPunct="1"/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한화 금융센터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(02-729-5600)</a:t>
            </a:r>
          </a:p>
          <a:p>
            <a:pPr marL="228600" indent="-228600" eaLnBrk="1" hangingPunct="1"/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조정환과장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내선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513</a:t>
            </a:r>
          </a:p>
          <a:p>
            <a:pPr marL="228600" indent="-228600" eaLnBrk="1" hangingPunct="1"/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권순재 과장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내선 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618</a:t>
            </a:r>
          </a:p>
          <a:p>
            <a:pPr marL="228600" indent="-228600" eaLnBrk="1" hangingPunct="1"/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김중연 계장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- 512</a:t>
            </a:r>
          </a:p>
          <a:p>
            <a:pPr marL="228600" indent="-228600" eaLnBrk="1" hangingPunct="1"/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강태구 계장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- 510</a:t>
            </a:r>
          </a:p>
          <a:p>
            <a:pPr marL="228600" indent="-228600" eaLnBrk="1" hangingPunct="1"/>
            <a:r>
              <a:rPr lang="ko-KR" altLang="en-US" sz="1200" b="1" i="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으로</a:t>
            </a:r>
            <a:r>
              <a:rPr lang="ko-KR" altLang="en-US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문의하시기 바랍니다</a:t>
            </a:r>
            <a:r>
              <a:rPr lang="en-US" altLang="ko-KR" sz="1200" b="1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i="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sz="1400" i="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ko-KR" altLang="en-US" i="0" kern="0" dirty="0" smtClean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3559627" y="5072074"/>
            <a:ext cx="5429256" cy="400110"/>
          </a:xfrm>
          <a:prstGeom prst="rect">
            <a:avLst/>
          </a:prstGeom>
          <a:solidFill>
            <a:schemeClr val="bg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0200" y="510610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i="0" dirty="0" smtClean="0"/>
              <a:t>예시</a:t>
            </a:r>
            <a:endParaRPr lang="en-US" altLang="ko-KR" b="1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4263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318</Words>
  <Application>Microsoft Office PowerPoint</Application>
  <PresentationFormat>화면 슬라이드 쇼(4:3)</PresentationFormat>
  <Paragraphs>111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hwc</dc:creator>
  <cp:lastModifiedBy>hwc</cp:lastModifiedBy>
  <cp:revision>3</cp:revision>
  <dcterms:created xsi:type="dcterms:W3CDTF">2015-08-12T04:41:25Z</dcterms:created>
  <dcterms:modified xsi:type="dcterms:W3CDTF">2015-08-12T04:45:58Z</dcterms:modified>
</cp:coreProperties>
</file>